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010" r:id="rId2"/>
    <p:sldId id="2013" r:id="rId3"/>
    <p:sldId id="2015" r:id="rId4"/>
    <p:sldId id="2016" r:id="rId5"/>
    <p:sldId id="2017" r:id="rId6"/>
    <p:sldId id="2007" r:id="rId7"/>
    <p:sldId id="2018" r:id="rId8"/>
  </p:sldIdLst>
  <p:sldSz cx="9144000" cy="6858000" type="screen4x3"/>
  <p:notesSz cx="9947275" cy="6858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CCCC00"/>
    <a:srgbClr val="9900CC"/>
    <a:srgbClr val="3333CC"/>
    <a:srgbClr val="008000"/>
    <a:srgbClr val="FF505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8" autoAdjust="0"/>
    <p:restoredTop sz="94652" autoAdjust="0"/>
  </p:normalViewPr>
  <p:slideViewPr>
    <p:cSldViewPr>
      <p:cViewPr varScale="1">
        <p:scale>
          <a:sx n="71" d="100"/>
          <a:sy n="71" d="100"/>
        </p:scale>
        <p:origin x="8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487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487" y="651391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45AAB73-2533-4703-A3C3-7EBC95CD42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4971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6789" y="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9138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304" y="3257550"/>
            <a:ext cx="729466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6789" y="6515100"/>
            <a:ext cx="431048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656365B-70D7-4B11-9892-6792AE4B1B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8978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1219200" y="6324600"/>
            <a:ext cx="6434138" cy="323850"/>
            <a:chOff x="768" y="3984"/>
            <a:chExt cx="4053" cy="204"/>
          </a:xfrm>
        </p:grpSpPr>
        <p:pic>
          <p:nvPicPr>
            <p:cNvPr id="25" name="Picture 28" descr="namemark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3984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776" y="4015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lgg@cs.ntust.edu.tw</a:t>
              </a:r>
            </a:p>
          </p:txBody>
        </p:sp>
      </p:grpSp>
      <p:sp>
        <p:nvSpPr>
          <p:cNvPr id="14643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4643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6131C-E04F-4C31-8FFA-8A0DC4471A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F3D89-A38E-410E-9F82-77A982500A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48450" y="0"/>
            <a:ext cx="2057400" cy="57642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6250" y="0"/>
            <a:ext cx="6019800" cy="57642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15D0-4BA6-446F-89DC-EF8CAF2868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72FEB-AE7B-4851-A35A-97B01C05AB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CCABC-87D5-489F-9CF5-D40E0060E4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55422-1FE4-41D6-87E9-21B1C1A0E0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4597E-DC20-4FA3-9611-6A3A392536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ABDF-DE75-4F6F-96D1-A933DA4ED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37218-4A13-4694-91C8-C3910F7D7B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FFB82-FEC7-4077-979A-A5AA444578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0189-7187-40AF-A809-1304DB5FDB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grpSp>
          <p:nvGrpSpPr>
            <p:cNvPr id="104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A60978E-EB48-48B0-BA21-D1973C1ECB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5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036" name="Picture 28" descr="namemark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1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40.118.109.83:8080/phpbb3/index.php" TargetMode="External"/><Relationship Id="rId2" Type="http://schemas.openxmlformats.org/officeDocument/2006/relationships/hyperlink" Target="mailto:lgg@cs.ntust.edu.t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goo.gl/9vCnrd" TargetMode="External"/><Relationship Id="rId5" Type="http://schemas.openxmlformats.org/officeDocument/2006/relationships/hyperlink" Target="https://sites.google.com/site/lggntust/home" TargetMode="External"/><Relationship Id="rId4" Type="http://schemas.openxmlformats.org/officeDocument/2006/relationships/hyperlink" Target="https://www.facebook.com/SIS.La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me.nat.gov.tw/Web/sites/smeq/" TargetMode="External"/><Relationship Id="rId2" Type="http://schemas.openxmlformats.org/officeDocument/2006/relationships/hyperlink" Target="http://www.e98.org.tw/index.asp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hyperlink" Target="http://smekm.moeasmea.gov.tw/" TargetMode="External"/><Relationship Id="rId4" Type="http://schemas.openxmlformats.org/officeDocument/2006/relationships/hyperlink" Target="http://www.ecos.org.tw/group/application/ecos/index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C6444-8770-48F6-B370-C3C0CE405A3B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693122" name="Rectangle 2"/>
          <p:cNvSpPr>
            <a:spLocks noChangeArrowheads="1"/>
          </p:cNvSpPr>
          <p:nvPr/>
        </p:nvSpPr>
        <p:spPr bwMode="auto">
          <a:xfrm>
            <a:off x="385763" y="684213"/>
            <a:ext cx="8505825" cy="1447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資訊系統策略規劃與經營再造：</a:t>
            </a:r>
            <a:r>
              <a:rPr lang="zh-TW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/>
            </a:r>
            <a:br>
              <a:rPr lang="zh-TW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</a:br>
            <a:r>
              <a:rPr lang="zh-TW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白熱化競爭時代企業創造經營優勢的關鍵</a:t>
            </a:r>
          </a:p>
        </p:txBody>
      </p:sp>
      <p:sp>
        <p:nvSpPr>
          <p:cNvPr id="2693123" name="Rectangle 3"/>
          <p:cNvSpPr>
            <a:spLocks noChangeArrowheads="1"/>
          </p:cNvSpPr>
          <p:nvPr/>
        </p:nvSpPr>
        <p:spPr bwMode="auto">
          <a:xfrm>
            <a:off x="971550" y="2708275"/>
            <a:ext cx="7245350" cy="3601045"/>
          </a:xfrm>
          <a:prstGeom prst="rect">
            <a:avLst/>
          </a:prstGeom>
          <a:solidFill>
            <a:srgbClr val="080A54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en-US" altLang="zh-TW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國立台灣科技大學管理學院資訊管理系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李國光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zh-TW" altLang="en-US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研究室：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T2-407-2  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Tel: 2737-6782   Fax: 2737-6777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E-mail: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  <a:hlinkClick r:id="rId2"/>
              </a:rPr>
              <a:t>lgg@cs.ntust.edu.tw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 </a:t>
            </a:r>
            <a:endParaRPr lang="en-US" altLang="zh-TW" b="1" dirty="0" smtClean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教學網： </a:t>
            </a:r>
            <a:r>
              <a:rPr lang="en-US" altLang="zh-TW" dirty="0">
                <a:hlinkClick r:id="rId3"/>
              </a:rPr>
              <a:t>http://140.118.109.83:8080/phpbb3/index.php</a:t>
            </a:r>
            <a:endParaRPr lang="en-US" altLang="zh-TW" b="1" dirty="0" smtClean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策略</a:t>
            </a: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資訊系統實驗室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粉絲團： </a:t>
            </a:r>
            <a:r>
              <a:rPr lang="en-US" altLang="zh-TW" dirty="0" smtClean="0">
                <a:hlinkClick r:id="rId4"/>
              </a:rPr>
              <a:t>https</a:t>
            </a:r>
            <a:r>
              <a:rPr lang="en-US" altLang="zh-TW" dirty="0">
                <a:hlinkClick r:id="rId4"/>
              </a:rPr>
              <a:t>://</a:t>
            </a:r>
            <a:r>
              <a:rPr lang="en-US" altLang="zh-TW" dirty="0" smtClean="0">
                <a:hlinkClick r:id="rId4"/>
              </a:rPr>
              <a:t>www.facebook.com/SIS.Lab</a:t>
            </a:r>
            <a:endParaRPr lang="en-US" altLang="zh-TW" dirty="0" smtClean="0"/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個人</a:t>
            </a: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網站： </a:t>
            </a:r>
            <a:r>
              <a:rPr lang="en-US" altLang="zh-TW" dirty="0">
                <a:hlinkClick r:id="rId5"/>
              </a:rPr>
              <a:t>https://sites.google.com/site/lggntust/home</a:t>
            </a:r>
            <a:endParaRPr lang="en-US" altLang="zh-TW" dirty="0"/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雲端教材：</a:t>
            </a:r>
            <a:r>
              <a:rPr lang="en-US" altLang="zh-TW" dirty="0" smtClean="0">
                <a:hlinkClick r:id="rId6"/>
              </a:rPr>
              <a:t>https://goo.gl/9vCnrd</a:t>
            </a:r>
            <a:endParaRPr lang="en-US" altLang="zh-TW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altLang="zh-TW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 </a:t>
            </a:r>
            <a:endParaRPr lang="en-US" altLang="zh-TW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CEAA9-B7EF-459B-B399-F935670AF9B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69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教學目標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600" b="1" dirty="0" smtClean="0">
                <a:solidFill>
                  <a:srgbClr val="FFFF00"/>
                </a:solidFill>
              </a:rPr>
              <a:t>企業經營是一個企業實現願景的過程。然而，經營必須隨著環境的變遷，跳脫傳統思維的習慣領域。本課程提供企業主管在</a:t>
            </a:r>
            <a:r>
              <a:rPr lang="en-US" altLang="zh-TW" sz="2600" b="1" dirty="0" smtClean="0">
                <a:solidFill>
                  <a:srgbClr val="FFFF00"/>
                </a:solidFill>
              </a:rPr>
              <a:t>e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化時代中，讓資訊科技與系統的策略應用，從觀念到做法獲得具體的學習與體會，以協助各企業再創另一波更紮實的競爭力。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b="1" dirty="0" smtClean="0">
                <a:solidFill>
                  <a:srgbClr val="FFFF00"/>
                </a:solidFill>
              </a:rPr>
              <a:t>為成功實現這些可能，了解與運用</a:t>
            </a:r>
            <a:r>
              <a:rPr lang="zh-TW" altLang="en-US" sz="2600" b="1" u="sng" dirty="0" smtClean="0">
                <a:solidFill>
                  <a:srgbClr val="FFFF00"/>
                </a:solidFill>
              </a:rPr>
              <a:t>資訊系統策略規劃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與</a:t>
            </a:r>
            <a:r>
              <a:rPr lang="zh-TW" altLang="en-US" sz="2600" b="1" u="sng" dirty="0" smtClean="0">
                <a:solidFill>
                  <a:srgbClr val="FFFF00"/>
                </a:solidFill>
              </a:rPr>
              <a:t>經營再造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是本課程所安排的核心內容，學員藉由這些策略規劃與再造做法的講授與實作，將可以使企業在實務上進行資訊系統的策略規劃時，更具成效。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600" b="1" dirty="0" smtClean="0">
                <a:solidFill>
                  <a:srgbClr val="FFFF00"/>
                </a:solidFill>
              </a:rPr>
              <a:t>實務教學案例豐富包含裕隆汽車、台鹽、裕珍馨、和泰汽車、匯豐汽車、中華食物網、金良興、</a:t>
            </a:r>
            <a:r>
              <a:rPr lang="en-US" altLang="zh-TW" sz="2600" b="1" dirty="0" smtClean="0">
                <a:solidFill>
                  <a:srgbClr val="FFFF00"/>
                </a:solidFill>
              </a:rPr>
              <a:t>…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等國內知名企業。</a:t>
            </a:r>
            <a:endParaRPr lang="en-US" altLang="zh-TW" sz="2600" b="1" dirty="0" smtClean="0">
              <a:solidFill>
                <a:srgbClr val="FFFF00"/>
              </a:solidFill>
            </a:endParaRPr>
          </a:p>
        </p:txBody>
      </p:sp>
      <p:pic>
        <p:nvPicPr>
          <p:cNvPr id="4101" name="Picture 4" descr="j032376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260350"/>
            <a:ext cx="10001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CC21D-57F9-44DD-A168-60BF24109CE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69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課程進度表</a:t>
            </a:r>
          </a:p>
        </p:txBody>
      </p:sp>
      <p:pic>
        <p:nvPicPr>
          <p:cNvPr id="5124" name="Picture 3" descr="j0236503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77050" y="476250"/>
            <a:ext cx="576263" cy="560388"/>
          </a:xfrm>
          <a:noFill/>
        </p:spPr>
      </p:pic>
      <p:graphicFrame>
        <p:nvGraphicFramePr>
          <p:cNvPr id="2698454" name="Group 214"/>
          <p:cNvGraphicFramePr>
            <a:graphicFrameLocks noGrp="1"/>
          </p:cNvGraphicFramePr>
          <p:nvPr>
            <p:ph sz="half" idx="2"/>
          </p:nvPr>
        </p:nvGraphicFramePr>
        <p:xfrm>
          <a:off x="539750" y="1628775"/>
          <a:ext cx="7777163" cy="3200400"/>
        </p:xfrm>
        <a:graphic>
          <a:graphicData uri="http://schemas.openxmlformats.org/drawingml/2006/table">
            <a:tbl>
              <a:tblPr/>
              <a:tblGrid>
                <a:gridCol w="720725"/>
                <a:gridCol w="3167063"/>
                <a:gridCol w="792162"/>
                <a:gridCol w="30972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項次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教學內容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項次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教學內容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企業經營的成功法則不斷再變，我們應如何應對？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資訊系統應用組合管理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管理資訊系統的基本概念與架構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e-Business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的過程與經營再造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e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化時代，我們應如何掌握資訊系統的策略規劃？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e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化經營再造：認知期、準備期、執行期、評定期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資訊系統策略規劃的工具與應用應如何進行？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e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化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案例探討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BB0F4-1A89-43E0-9AB6-CBFC4749972F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196975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參考教材</a:t>
            </a:r>
          </a:p>
        </p:txBody>
      </p:sp>
      <p:sp>
        <p:nvSpPr>
          <p:cNvPr id="2699267" name="Rectangle 3"/>
          <p:cNvSpPr>
            <a:spLocks noChangeArrowheads="1"/>
          </p:cNvSpPr>
          <p:nvPr/>
        </p:nvSpPr>
        <p:spPr bwMode="auto">
          <a:xfrm>
            <a:off x="539750" y="1412875"/>
            <a:ext cx="8148638" cy="4895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指定教科書：</a:t>
            </a:r>
          </a:p>
          <a:p>
            <a:pPr marL="450850" lvl="1" indent="-1588">
              <a:spcBef>
                <a:spcPct val="20000"/>
              </a:spcBef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林東清 著，資訊管理：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化企業的核心競爭力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，最新版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，智勝出版。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 參考網站：</a:t>
            </a:r>
          </a:p>
          <a:p>
            <a:pPr marL="450850" lvl="1" indent="-1588">
              <a:spcBef>
                <a:spcPct val="20000"/>
              </a:spcBef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縮減數位落差：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hlinkClick r:id="rId2"/>
              </a:rPr>
              <a:t>http://www.e98.org.tw/index.aspx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450850" lvl="1" indent="-1588">
              <a:spcBef>
                <a:spcPct val="20000"/>
              </a:spcBef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品質提升計畫：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hlinkClick r:id="rId3"/>
              </a:rPr>
              <a:t>http://sme.nat.gov.tw/Web/sites/smeq/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450850" lvl="1" indent="-1588">
              <a:spcBef>
                <a:spcPct val="20000"/>
              </a:spcBef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產業電子化：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hlinkClick r:id="rId4"/>
              </a:rPr>
              <a:t>http://www.ecos.org.tw/group/application/ecos/index.php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450850" lvl="1" indent="-1588">
              <a:spcBef>
                <a:spcPct val="20000"/>
              </a:spcBef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知識管理輔導：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hlinkClick r:id="rId5"/>
              </a:rPr>
              <a:t>http://smekm.moeasmea.gov.tw/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其他參考書：</a:t>
            </a:r>
          </a:p>
          <a:p>
            <a:pPr marL="450850" lvl="1" indent="-1588">
              <a:spcBef>
                <a:spcPct val="20000"/>
              </a:spcBef>
            </a:pP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Stephen P. Robbins, </a:t>
            </a:r>
            <a:r>
              <a:rPr lang="en-US" altLang="zh-TW" sz="2400" i="1" dirty="0">
                <a:latin typeface="Times New Roman" pitchFamily="18" charset="0"/>
                <a:ea typeface="標楷體" pitchFamily="65" charset="-120"/>
              </a:rPr>
              <a:t>Managing Today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, Prentice Hall.</a:t>
            </a:r>
          </a:p>
          <a:p>
            <a:pPr marL="450850" lvl="1" indent="-1588">
              <a:spcBef>
                <a:spcPct val="20000"/>
              </a:spcBef>
            </a:pP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Peter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</a:rPr>
              <a:t>Senge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著，郭進隆 譯，</a:t>
            </a:r>
            <a:r>
              <a:rPr lang="zh-TW" altLang="en-US" sz="2400" i="1" dirty="0">
                <a:latin typeface="Times New Roman" pitchFamily="18" charset="0"/>
                <a:ea typeface="標楷體" pitchFamily="65" charset="-120"/>
              </a:rPr>
              <a:t>第五項修練：學習型組織的藝術與實務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，天下文化出版，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1994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pic>
        <p:nvPicPr>
          <p:cNvPr id="6149" name="Picture 4" descr="j0254426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85988" y="188913"/>
            <a:ext cx="14287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926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FF47F0-40D8-4933-AE0F-C30367DCA688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ffectLst/>
              </a:rPr>
              <a:t>參考教材</a:t>
            </a:r>
          </a:p>
        </p:txBody>
      </p:sp>
      <p:sp>
        <p:nvSpPr>
          <p:cNvPr id="2700291" name="Rectangle 3"/>
          <p:cNvSpPr>
            <a:spLocks noChangeArrowheads="1"/>
          </p:cNvSpPr>
          <p:nvPr/>
        </p:nvSpPr>
        <p:spPr bwMode="auto">
          <a:xfrm>
            <a:off x="539750" y="1484313"/>
            <a:ext cx="8077200" cy="41052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45000"/>
              </a:spcBef>
            </a:pPr>
            <a:r>
              <a:rPr kumimoji="0" lang="en-US" altLang="zh-TW" sz="2000" b="1">
                <a:ea typeface="標楷體" pitchFamily="65" charset="-120"/>
              </a:rPr>
              <a:t>1.</a:t>
            </a:r>
            <a:r>
              <a:rPr lang="en-US" altLang="zh-TW" sz="2000" b="1">
                <a:ea typeface="標楷體" pitchFamily="65" charset="-120"/>
              </a:rPr>
              <a:t> </a:t>
            </a:r>
            <a:r>
              <a:rPr lang="en-US" altLang="zh-TW" sz="2000" b="1"/>
              <a:t>Earl, M.J. (1989) </a:t>
            </a:r>
            <a:r>
              <a:rPr lang="en-US" altLang="zh-TW" sz="2000" b="1" i="1"/>
              <a:t>Management Technology for Information 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 i="1"/>
              <a:t>    Technology</a:t>
            </a:r>
            <a:r>
              <a:rPr lang="en-US" altLang="zh-TW" sz="2000" b="1"/>
              <a:t>, Prentice Hall.</a:t>
            </a:r>
          </a:p>
          <a:p>
            <a:pPr marL="457200" indent="-457200">
              <a:spcBef>
                <a:spcPct val="45000"/>
              </a:spcBef>
            </a:pPr>
            <a:r>
              <a:rPr kumimoji="0" lang="en-US" altLang="zh-TW" sz="2000" b="1"/>
              <a:t>2.</a:t>
            </a:r>
            <a:r>
              <a:rPr lang="en-US" altLang="zh-TW" sz="2000" b="1"/>
              <a:t> Ward, J., Griffiths, P. and Whitmore, P. (1996) </a:t>
            </a:r>
            <a:r>
              <a:rPr lang="en-US" altLang="zh-TW" sz="2000" b="1" i="1"/>
              <a:t>Strategic 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 i="1"/>
              <a:t>    Planning for Information Systems</a:t>
            </a:r>
            <a:r>
              <a:rPr lang="en-US" altLang="zh-TW" sz="2000" b="1"/>
              <a:t>, Wiley, England.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/>
              <a:t>3. Remenyi, D. (1991) </a:t>
            </a:r>
            <a:r>
              <a:rPr lang="en-US" altLang="zh-TW" sz="2000" b="1" i="1"/>
              <a:t>Introducing Information Systems Strategic 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 i="1"/>
              <a:t>    Planning</a:t>
            </a:r>
            <a:r>
              <a:rPr lang="en-US" altLang="zh-TW" sz="2000" b="1"/>
              <a:t>, Oxford: NCC Blackerll.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/>
              <a:t>4. Laudon, Kenneth C. and Laudon, Jane P. (2002) Management 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/>
              <a:t>    Information Systems – managing the digital firm, 7th Edition, </a:t>
            </a:r>
          </a:p>
          <a:p>
            <a:pPr marL="457200" indent="-457200">
              <a:spcBef>
                <a:spcPct val="45000"/>
              </a:spcBef>
            </a:pPr>
            <a:r>
              <a:rPr lang="en-US" altLang="zh-TW" sz="2000" b="1"/>
              <a:t>    Prentice Hall, Inc.</a:t>
            </a:r>
            <a:endParaRPr lang="en-US" altLang="zh-TW" sz="2000" b="1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0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A0511-4B01-46E6-A755-E76188D9D95D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68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成績考評</a:t>
            </a:r>
          </a:p>
        </p:txBody>
      </p:sp>
      <p:graphicFrame>
        <p:nvGraphicFramePr>
          <p:cNvPr id="2683907" name="Group 3"/>
          <p:cNvGraphicFramePr>
            <a:graphicFrameLocks noGrp="1"/>
          </p:cNvGraphicFramePr>
          <p:nvPr>
            <p:ph sz="half" idx="1"/>
          </p:nvPr>
        </p:nvGraphicFramePr>
        <p:xfrm>
          <a:off x="611188" y="1628775"/>
          <a:ext cx="7786687" cy="1625537"/>
        </p:xfrm>
        <a:graphic>
          <a:graphicData uri="http://schemas.openxmlformats.org/drawingml/2006/table">
            <a:tbl>
              <a:tblPr/>
              <a:tblGrid>
                <a:gridCol w="1441450"/>
                <a:gridCol w="2070100"/>
                <a:gridCol w="2159000"/>
                <a:gridCol w="2116137"/>
              </a:tblGrid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考評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平時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考評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平時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課業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期末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專題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30</a:t>
                      </a:r>
                      <a:endParaRPr kumimoji="1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66"/>
                    </a:solidFill>
                  </a:tcPr>
                </a:tc>
              </a:tr>
            </a:tbl>
          </a:graphicData>
        </a:graphic>
      </p:graphicFrame>
      <p:pic>
        <p:nvPicPr>
          <p:cNvPr id="8213" name="Picture 20" descr="j023646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77050" y="4365625"/>
            <a:ext cx="2119313" cy="2119313"/>
          </a:xfrm>
          <a:noFill/>
        </p:spPr>
      </p:pic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395288" y="3717032"/>
            <a:ext cx="84629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平時考評：出席與課程參與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期末專題：由各組選擇一家國內企業，就其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SISP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相關議題提出探討與建言。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MIS </a:t>
            </a:r>
            <a:r>
              <a:rPr lang="zh-TW" altLang="en-US" dirty="0"/>
              <a:t>個人</a:t>
            </a:r>
            <a:r>
              <a:rPr lang="zh-TW" altLang="en-US" dirty="0" smtClean="0"/>
              <a:t>作業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501335" y="1240971"/>
            <a:ext cx="8229600" cy="4814229"/>
          </a:xfrm>
        </p:spPr>
        <p:txBody>
          <a:bodyPr/>
          <a:lstStyle/>
          <a:p>
            <a:r>
              <a:rPr lang="en-US" altLang="zh-TW" sz="2800" dirty="0" smtClean="0"/>
              <a:t>1</a:t>
            </a:r>
            <a:r>
              <a:rPr lang="en-US" altLang="zh-TW" sz="2800" dirty="0"/>
              <a:t>. </a:t>
            </a:r>
            <a:r>
              <a:rPr lang="zh-TW" altLang="en-US" sz="2800" dirty="0"/>
              <a:t>作業題目：假設你的公司將導入知識管理</a:t>
            </a:r>
            <a:r>
              <a:rPr lang="zh-TW" altLang="en-US" sz="2800" dirty="0" smtClean="0"/>
              <a:t>資訊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系統</a:t>
            </a:r>
            <a:r>
              <a:rPr lang="zh-TW" altLang="en-US" sz="2800" dirty="0"/>
              <a:t>，以妥善管理公司的知識並提升公司的</a:t>
            </a:r>
            <a:r>
              <a:rPr lang="zh-TW" altLang="en-US" sz="2800" dirty="0" smtClean="0"/>
              <a:t>競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爭</a:t>
            </a:r>
            <a:r>
              <a:rPr lang="zh-TW" altLang="en-US" sz="2800" dirty="0"/>
              <a:t>力。為使本專案可以成功導入，並達成</a:t>
            </a:r>
            <a:r>
              <a:rPr lang="zh-TW" altLang="en-US" sz="2800" dirty="0" smtClean="0"/>
              <a:t>目標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，</a:t>
            </a:r>
            <a:r>
              <a:rPr lang="zh-TW" altLang="en-US" sz="2800" dirty="0"/>
              <a:t>請你考量公司的實際狀況，規劃出合適</a:t>
            </a:r>
            <a:r>
              <a:rPr lang="zh-TW" altLang="en-US" sz="2800" dirty="0" smtClean="0"/>
              <a:t>的</a:t>
            </a:r>
            <a:r>
              <a:rPr lang="en-US" altLang="zh-TW" sz="2800" dirty="0" smtClean="0"/>
              <a:t>IM</a:t>
            </a:r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策略</a:t>
            </a:r>
            <a:r>
              <a:rPr lang="zh-TW" altLang="en-US" sz="2800" dirty="0"/>
              <a:t>及其具體的行動方案。</a:t>
            </a:r>
          </a:p>
          <a:p>
            <a:r>
              <a:rPr lang="en-US" altLang="zh-TW" sz="2800" dirty="0"/>
              <a:t>2. </a:t>
            </a:r>
            <a:r>
              <a:rPr lang="zh-TW" altLang="en-US" sz="2800" dirty="0"/>
              <a:t>作業格式：請以</a:t>
            </a:r>
            <a:r>
              <a:rPr lang="en-US" altLang="zh-TW" sz="2800" dirty="0"/>
              <a:t>PPT</a:t>
            </a:r>
            <a:r>
              <a:rPr lang="zh-TW" altLang="en-US" sz="2800" dirty="0"/>
              <a:t>製作，以方便上台展示</a:t>
            </a:r>
          </a:p>
          <a:p>
            <a:r>
              <a:rPr lang="en-US" altLang="zh-TW" sz="2800" dirty="0"/>
              <a:t>3. </a:t>
            </a:r>
            <a:r>
              <a:rPr lang="zh-TW" altLang="en-US" sz="2800" dirty="0"/>
              <a:t>作業檔名：學號  姓名  公司名稱</a:t>
            </a:r>
          </a:p>
          <a:p>
            <a:r>
              <a:rPr lang="en-US" altLang="zh-TW" sz="2800" dirty="0"/>
              <a:t>4. </a:t>
            </a:r>
            <a:r>
              <a:rPr lang="zh-TW" altLang="en-US" sz="2800" dirty="0"/>
              <a:t>繳交期限：請</a:t>
            </a:r>
            <a:r>
              <a:rPr lang="zh-TW" altLang="en-US" sz="2800" dirty="0" smtClean="0"/>
              <a:t>於前</a:t>
            </a:r>
            <a:r>
              <a:rPr lang="en-US" altLang="zh-TW" sz="2800" dirty="0"/>
              <a:t>email</a:t>
            </a:r>
            <a:r>
              <a:rPr lang="zh-TW" altLang="en-US" sz="2800" dirty="0"/>
              <a:t>給</a:t>
            </a:r>
            <a:r>
              <a:rPr lang="zh-TW" altLang="en-US" sz="2800" dirty="0" smtClean="0"/>
              <a:t>助教</a:t>
            </a:r>
            <a:endParaRPr lang="en-US" altLang="zh-TW" sz="2800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55422-1FE4-41D6-87E9-21B1C1A0E097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78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m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Skm</Template>
  <TotalTime>4862</TotalTime>
  <Words>676</Words>
  <Application>Microsoft Office PowerPoint</Application>
  <PresentationFormat>如螢幕大小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Symbol</vt:lpstr>
      <vt:lpstr>Times New Roman</vt:lpstr>
      <vt:lpstr>Skm</vt:lpstr>
      <vt:lpstr>PowerPoint 簡報</vt:lpstr>
      <vt:lpstr>教學目標</vt:lpstr>
      <vt:lpstr>課程進度表</vt:lpstr>
      <vt:lpstr>PowerPoint 簡報</vt:lpstr>
      <vt:lpstr>參考教材</vt:lpstr>
      <vt:lpstr>成績考評</vt:lpstr>
      <vt:lpstr>MIS 個人作業</vt:lpstr>
    </vt:vector>
  </TitlesOfParts>
  <Company>NTUST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Lgg</dc:creator>
  <cp:lastModifiedBy>George Lee</cp:lastModifiedBy>
  <cp:revision>362</cp:revision>
  <cp:lastPrinted>2014-02-18T04:20:35Z</cp:lastPrinted>
  <dcterms:created xsi:type="dcterms:W3CDTF">2004-05-12T11:05:56Z</dcterms:created>
  <dcterms:modified xsi:type="dcterms:W3CDTF">2017-02-20T13:37:52Z</dcterms:modified>
</cp:coreProperties>
</file>